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8" r:id="rId6"/>
    <p:sldId id="279" r:id="rId7"/>
    <p:sldId id="277" r:id="rId8"/>
    <p:sldId id="288" r:id="rId9"/>
    <p:sldId id="296" r:id="rId10"/>
    <p:sldId id="281" r:id="rId11"/>
    <p:sldId id="305" r:id="rId12"/>
    <p:sldId id="284" r:id="rId13"/>
    <p:sldId id="297" r:id="rId14"/>
    <p:sldId id="303" r:id="rId15"/>
    <p:sldId id="286" r:id="rId16"/>
    <p:sldId id="289" r:id="rId17"/>
    <p:sldId id="299" r:id="rId18"/>
    <p:sldId id="291" r:id="rId19"/>
    <p:sldId id="292" r:id="rId20"/>
    <p:sldId id="300" r:id="rId21"/>
    <p:sldId id="301" r:id="rId22"/>
    <p:sldId id="290" r:id="rId23"/>
    <p:sldId id="307" r:id="rId24"/>
    <p:sldId id="306" r:id="rId25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 autoAdjust="0"/>
    <p:restoredTop sz="85398"/>
  </p:normalViewPr>
  <p:slideViewPr>
    <p:cSldViewPr snapToGrid="0">
      <p:cViewPr varScale="1">
        <p:scale>
          <a:sx n="85" d="100"/>
          <a:sy n="85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de-DE" noProof="0" dirty="0"/>
            <a:t>Trends: Global und Vor Ort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de-DE" noProof="0" dirty="0"/>
            <a:t>Zukunftsfähiges Wirtschaften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de-DE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de-DE" noProof="0" dirty="0"/>
        </a:p>
      </dgm:t>
    </dgm:pt>
    <dgm:pt modelId="{1C383F32-22E8-4F62-A3E0-BDC3D5F489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de-DE" dirty="0">
              <a:solidFill>
                <a:schemeClr val="tx1"/>
              </a:solidFill>
            </a:rPr>
            <a:t>Visionen für </a:t>
          </a:r>
          <a:r>
            <a:rPr lang="de-DE" cap="none" dirty="0" err="1">
              <a:solidFill>
                <a:schemeClr val="tx1"/>
              </a:solidFill>
              <a:cs typeface="Calibri" panose="020F0502020204030204" pitchFamily="34" charset="0"/>
            </a:rPr>
            <a:t>SÜßEN</a:t>
          </a:r>
          <a:r>
            <a:rPr lang="de-DE" dirty="0">
              <a:solidFill>
                <a:schemeClr val="tx1"/>
              </a:solidFill>
            </a:rPr>
            <a:t> </a:t>
          </a:r>
          <a:endParaRPr lang="de-DE" noProof="0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de-DE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de-DE" noProof="0" dirty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de-DE" noProof="0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1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1" custLinFactY="-120606" custLinFactNeighborX="91583" custLinFactNeighborY="-200000">
        <dgm:presLayoutVars>
          <dgm:chMax val="1"/>
          <dgm:chPref val="1"/>
        </dgm:presLayoutVars>
      </dgm:prSet>
      <dgm:spPr/>
    </dgm:pt>
  </dgm:ptLst>
  <dgm:cxnLst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de-DE" noProof="0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1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1" custLinFactY="-120606" custLinFactNeighborX="91583" custLinFactNeighborY="-200000">
        <dgm:presLayoutVars>
          <dgm:chMax val="1"/>
          <dgm:chPref val="1"/>
        </dgm:presLayoutVars>
      </dgm:prSet>
      <dgm:spPr/>
    </dgm:pt>
  </dgm:ptLst>
  <dgm:cxnLst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de-DE" noProof="0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de-DE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de-DE" noProof="0" dirty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0" presStyleCnt="1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0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2772E199-56B0-4310-A55E-67D00CA3E59E}" type="presParOf" srcId="{50B3CE7C-E10B-4E23-BD93-03664997C932}" destId="{C998AB0A-577D-44AA-A068-F634DDE7BD47}" srcOrd="0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de-DE" noProof="0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1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1" custLinFactY="-120606" custLinFactNeighborX="91583" custLinFactNeighborY="-200000">
        <dgm:presLayoutVars>
          <dgm:chMax val="1"/>
          <dgm:chPref val="1"/>
        </dgm:presLayoutVars>
      </dgm:prSet>
      <dgm:spPr/>
    </dgm:pt>
  </dgm:ptLst>
  <dgm:cxnLst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noProof="0" dirty="0"/>
            <a:t>Regionale Wertkreisläufe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de-DE" noProof="0" dirty="0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noProof="0" dirty="0"/>
            <a:t>Sinnvoller </a:t>
          </a:r>
          <a:r>
            <a:rPr lang="de-DE" baseline="0" noProof="0" dirty="0"/>
            <a:t>Technologieeinsatz </a:t>
          </a:r>
          <a:endParaRPr lang="de-DE" noProof="0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de-DE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de-DE" noProof="0" dirty="0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noProof="0" dirty="0"/>
            <a:t>Wachstums-unabhängigkeit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de-DE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de-DE" noProof="0" dirty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de-DE" noProof="0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de-DE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de-DE" noProof="0" dirty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0" presStyleCnt="1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0" destOrd="0" parTransId="{A7920A2F-3244-4159-AF04-6A1D38B7B317}" sibTransId="{8500F72A-2C6D-4FDF-9C1D-CA691380EB0B}"/>
    <dgm:cxn modelId="{3A7F4DB9-1469-4F58-B633-24B7EEE084D1}" type="presParOf" srcId="{50B3CE7C-E10B-4E23-BD93-03664997C932}" destId="{ECFA770B-DE2C-4683-A038-58D0FE44BC27}" srcOrd="0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4974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600" kern="1200" noProof="0" dirty="0"/>
            <a:t>Trends: Global und Vor Ort</a:t>
          </a:r>
        </a:p>
      </dsp:txBody>
      <dsp:txXfrm>
        <a:off x="54974" y="2798862"/>
        <a:ext cx="2868750" cy="720000"/>
      </dsp:txXfrm>
    </dsp:sp>
    <dsp:sp modelId="{BCD8CDD9-0C56-4401-ADB1-8B48DAB2C96F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425756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600" kern="1200" noProof="0" dirty="0"/>
            <a:t>Zukunftsfähiges Wirtschaften</a:t>
          </a:r>
        </a:p>
      </dsp:txBody>
      <dsp:txXfrm>
        <a:off x="3425756" y="2798862"/>
        <a:ext cx="2868750" cy="720000"/>
      </dsp:txXfrm>
    </dsp:sp>
    <dsp:sp modelId="{FF93E135-77D6-48A0-8871-9BC93D705D06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796537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600" kern="1200" dirty="0">
              <a:solidFill>
                <a:schemeClr val="tx1"/>
              </a:solidFill>
            </a:rPr>
            <a:t>Visionen für </a:t>
          </a:r>
          <a:r>
            <a:rPr lang="de-DE" sz="2600" kern="1200" cap="none" dirty="0" err="1">
              <a:solidFill>
                <a:schemeClr val="tx1"/>
              </a:solidFill>
              <a:cs typeface="Calibri" panose="020F0502020204030204" pitchFamily="34" charset="0"/>
            </a:rPr>
            <a:t>SÜßEN</a:t>
          </a:r>
          <a:r>
            <a:rPr lang="de-DE" sz="2600" kern="1200" dirty="0">
              <a:solidFill>
                <a:schemeClr val="tx1"/>
              </a:solidFill>
            </a:rPr>
            <a:t> </a:t>
          </a:r>
          <a:endParaRPr lang="de-DE" sz="2600" kern="1200" noProof="0" dirty="0"/>
        </a:p>
      </dsp:txBody>
      <dsp:txXfrm>
        <a:off x="6796537" y="2798862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506162" y="429580"/>
          <a:ext cx="1544062" cy="154406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35224" y="758643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25137" y="146217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de-DE" sz="4400" kern="1200" noProof="0" dirty="0"/>
        </a:p>
      </dsp:txBody>
      <dsp:txXfrm>
        <a:off x="25137" y="146217"/>
        <a:ext cx="253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506162" y="429580"/>
          <a:ext cx="1544062" cy="154406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35224" y="758643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25137" y="146217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de-DE" sz="4400" kern="1200" noProof="0" dirty="0"/>
        </a:p>
      </dsp:txBody>
      <dsp:txXfrm>
        <a:off x="25137" y="146217"/>
        <a:ext cx="253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8CDD9-0C56-4401-ADB1-8B48DAB2C96F}">
      <dsp:nvSpPr>
        <dsp:cNvPr id="0" name=""/>
        <dsp:cNvSpPr/>
      </dsp:nvSpPr>
      <dsp:spPr>
        <a:xfrm>
          <a:off x="540569" y="461930"/>
          <a:ext cx="1681312" cy="168131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898881" y="820242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100" y="2666930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de-DE" sz="4400" kern="1200" noProof="0" dirty="0"/>
        </a:p>
      </dsp:txBody>
      <dsp:txXfrm>
        <a:off x="3100" y="2666930"/>
        <a:ext cx="275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506162" y="429580"/>
          <a:ext cx="1544062" cy="154406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35224" y="758643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25137" y="146217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de-DE" sz="4400" kern="1200" noProof="0" dirty="0"/>
        </a:p>
      </dsp:txBody>
      <dsp:txXfrm>
        <a:off x="25137" y="146217"/>
        <a:ext cx="25312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4381" y="28691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87318" y="401629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4974" y="232369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300" kern="1200" noProof="0" dirty="0"/>
            <a:t>Regionale Wertkreisläufe</a:t>
          </a:r>
        </a:p>
      </dsp:txBody>
      <dsp:txXfrm>
        <a:off x="54974" y="2323692"/>
        <a:ext cx="2868750" cy="720000"/>
      </dsp:txXfrm>
    </dsp:sp>
    <dsp:sp modelId="{BCD8CDD9-0C56-4401-ADB1-8B48DAB2C96F}">
      <dsp:nvSpPr>
        <dsp:cNvPr id="0" name=""/>
        <dsp:cNvSpPr/>
      </dsp:nvSpPr>
      <dsp:spPr>
        <a:xfrm>
          <a:off x="3985162" y="28691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358099" y="401629"/>
          <a:ext cx="1004062" cy="10040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425756" y="232369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300" kern="1200" noProof="0" dirty="0"/>
            <a:t>Sinnvoller </a:t>
          </a:r>
          <a:r>
            <a:rPr lang="de-DE" sz="2300" kern="1200" baseline="0" noProof="0" dirty="0"/>
            <a:t>Technologieeinsatz </a:t>
          </a:r>
          <a:endParaRPr lang="de-DE" sz="2300" kern="1200" noProof="0" dirty="0"/>
        </a:p>
      </dsp:txBody>
      <dsp:txXfrm>
        <a:off x="3425756" y="2323692"/>
        <a:ext cx="2868750" cy="720000"/>
      </dsp:txXfrm>
    </dsp:sp>
    <dsp:sp modelId="{FF93E135-77D6-48A0-8871-9BC93D705D06}">
      <dsp:nvSpPr>
        <dsp:cNvPr id="0" name=""/>
        <dsp:cNvSpPr/>
      </dsp:nvSpPr>
      <dsp:spPr>
        <a:xfrm>
          <a:off x="7355943" y="28691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728881" y="401629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796537" y="232369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300" kern="1200" noProof="0" dirty="0"/>
            <a:t>Wachstums-unabhängigkeit</a:t>
          </a:r>
        </a:p>
      </dsp:txBody>
      <dsp:txXfrm>
        <a:off x="6796537" y="2323692"/>
        <a:ext cx="2868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3E135-77D6-48A0-8871-9BC93D705D06}">
      <dsp:nvSpPr>
        <dsp:cNvPr id="0" name=""/>
        <dsp:cNvSpPr/>
      </dsp:nvSpPr>
      <dsp:spPr>
        <a:xfrm>
          <a:off x="705878" y="4805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1078816" y="377743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146472" y="2299806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de-DE" sz="4400" kern="1200" noProof="0" dirty="0"/>
        </a:p>
      </dsp:txBody>
      <dsp:txXfrm>
        <a:off x="146472" y="2299806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Symbolliste mit Kreisbezeichnungen"/>
  <dgm:desc val="Hiermit zeigen Sie nicht sequenzielle oder gruppierte Informationsblöcke begleitet von einem zugehörigen visuellen Element an. Eignet sich am besten für Symbole oder kleine Bilder mit kurzen Textbeschrift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Symbolliste mit Kreisbezeichnungen"/>
  <dgm:desc val="Hiermit zeigen Sie nicht sequenzielle oder gruppierte Informationsblöcke begleitet von einem zugehörigen visuellen Element an. Eignet sich am besten für Symbole oder kleine Bilder mit kurzen Textbeschrift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Symbolliste mit Kreisbezeichnungen"/>
  <dgm:desc val="Hiermit zeigen Sie nicht sequenzielle oder gruppierte Informationsblöcke begleitet von einem zugehörigen visuellen Element an. Eignet sich am besten für Symbole oder kleine Bilder mit kurzen Textbeschrift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Symbolliste mit Kreisbezeichnungen"/>
  <dgm:desc val="Hiermit zeigen Sie nicht sequenzielle oder gruppierte Informationsblöcke begleitet von einem zugehörigen visuellen Element an. Eignet sich am besten für Symbole oder kleine Bilder mit kurzen Textbeschrift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Symbolliste mit Kreisbezeichnungen"/>
  <dgm:desc val="Hiermit zeigen Sie nicht sequenzielle oder gruppierte Informationsblöcke begleitet von einem zugehörigen visuellen Element an. Eignet sich am besten für Symbole oder kleine Bilder mit kurzen Textbeschrift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Symbolliste mit Kreisbezeichnungen"/>
  <dgm:desc val="Hiermit zeigen Sie nicht sequenzielle oder gruppierte Informationsblöcke begleitet von einem zugehörigen visuellen Element an. Eignet sich am besten für Symbole oder kleine Bilder mit kurzen Textbeschrift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Symbolliste mit Kreisbezeichnungen"/>
  <dgm:desc val="Hiermit zeigen Sie nicht sequenzielle oder gruppierte Informationsblöcke begleitet von einem zugehörigen visuellen Element an. Eignet sich am besten für Symbole oder kleine Bilder mit kurzen Textbeschrift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5D51D2-ADCD-4092-BFAC-B3B920D83F85}" type="datetime1">
              <a:rPr lang="de-DE" smtClean="0"/>
              <a:t>14.07.21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E615-04DF-4142-8B33-EF0FCE4F93E5}" type="datetime1">
              <a:rPr lang="de-DE" smtClean="0"/>
              <a:pPr/>
              <a:t>14.07.21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99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175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616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99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294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9201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de-DE" noProof="0" smtClean="0"/>
              <a:t>20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64016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de-DE" noProof="0" smtClean="0"/>
              <a:t>21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8214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de-DE" noProof="0" smtClean="0"/>
              <a:t>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1241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de-DE" noProof="0" smtClean="0"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4113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84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6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3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67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Tx/>
              <a:buChar char="-"/>
            </a:pPr>
            <a:r>
              <a:rPr lang="de-DE" dirty="0"/>
              <a:t>Reduktion von Treibhausgasen</a:t>
            </a:r>
          </a:p>
          <a:p>
            <a:pPr marL="171450" indent="-171450" rtl="0">
              <a:buFontTx/>
              <a:buChar char="-"/>
            </a:pPr>
            <a:r>
              <a:rPr lang="de-DE" dirty="0"/>
              <a:t>Anpassungen z.B. durch Begrünung</a:t>
            </a:r>
          </a:p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434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57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88FC6F8F-5002-4D94-A3C0-B6AB2DF62D27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FF26CF-3A7C-4631-A8BF-38458B0B5AD3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6F5FC-E12D-4883-A900-D8F749C16886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7" name="Gerader Verbinde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11D247-BF25-4313-848F-0A6FFDC42CC3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3CEAD4-1021-4B35-8BEC-0363D8DA6A57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0DE884-BDB3-4445-9C7C-427638C7C80D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35473-FEB4-4673-9FA8-147CB48494B0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72DBD2-9956-48DD-B433-972316F0D390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600A1-B4CA-4F63-8D09-F7DBA6E64CEA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23E022-A1A1-4E4C-B902-14F8D62BE84E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B6D58-F84C-4882-B265-0A468AAE9816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9E3617B5-9D3A-4290-B029-5215CF6190BB}" type="datetime1">
              <a:rPr lang="de-DE" noProof="0" smtClean="0"/>
              <a:t>14.07.21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de-D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ZUKUNFTSFÄHIGES </a:t>
            </a:r>
            <a:r>
              <a:rPr lang="de-DE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SÜßEN</a:t>
            </a:r>
            <a:endParaRPr lang="de-D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2"/>
            <a:ext cx="7501650" cy="677899"/>
          </a:xfrm>
        </p:spPr>
        <p:txBody>
          <a:bodyPr rtlCol="0" anchor="t">
            <a:normAutofit fontScale="62500" lnSpcReduction="20000"/>
          </a:bodyPr>
          <a:lstStyle/>
          <a:p>
            <a:r>
              <a:rPr lang="de-DE" sz="2900" dirty="0">
                <a:solidFill>
                  <a:schemeClr val="bg1"/>
                </a:solidFill>
              </a:rPr>
              <a:t>Input zum Runden Tisch bzgl. d. Interkommunalen Gewerbegebiets (IKG) Auen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Dr. Benedikt Schmid, Institut für Umweltsozialwissenschaften und Geographie, Universität Freiburg 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de-DE" cap="none" dirty="0" err="1">
                <a:solidFill>
                  <a:schemeClr val="tx1"/>
                </a:solidFill>
                <a:cs typeface="Calibri" panose="020F0502020204030204" pitchFamily="34" charset="0"/>
              </a:rPr>
              <a:t>SÜßEN</a:t>
            </a:r>
            <a:r>
              <a:rPr lang="de-DE" cap="none" dirty="0">
                <a:solidFill>
                  <a:schemeClr val="tx1"/>
                </a:solidFill>
                <a:cs typeface="Calibri" panose="020F0502020204030204" pitchFamily="34" charset="0"/>
              </a:rPr>
              <a:t> 2050/2070/2090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E130E9C-B956-674D-AA03-41F0588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103" y="2149738"/>
            <a:ext cx="4856392" cy="4123046"/>
          </a:xfrm>
        </p:spPr>
        <p:txBody>
          <a:bodyPr>
            <a:normAutofit/>
          </a:bodyPr>
          <a:lstStyle/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Veränderungen von Produktionsformen (z.B. 3D Druck)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Veränderungen von Arbeitsformen (z.B. digitale Arbeit; Co-Working)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Veränderungen von Konsumformen (z.B. Sharing/Leasing) </a:t>
            </a:r>
          </a:p>
          <a:p>
            <a:pPr marL="128016" lvl="1" indent="0">
              <a:buNone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6" name="Picture 2" descr="Wie 3D-Druck die Welt verändert: Die 4 größten Trends!">
            <a:extLst>
              <a:ext uri="{FF2B5EF4-FFF2-40B4-BE49-F238E27FC236}">
                <a16:creationId xmlns:a16="http://schemas.microsoft.com/office/drawing/2014/main" id="{A47C0E60-D522-DF48-9D56-E6874F2E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7" y="2149738"/>
            <a:ext cx="5823006" cy="38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4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de-DE" dirty="0"/>
              <a:t>Globale Trends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F5033C3-F469-0547-AF95-F657A72DF343}"/>
              </a:ext>
            </a:extLst>
          </p:cNvPr>
          <p:cNvSpPr txBox="1"/>
          <p:nvPr/>
        </p:nvSpPr>
        <p:spPr>
          <a:xfrm>
            <a:off x="911629" y="1727710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F88F03-1F98-5640-9EAA-48649B57486E}"/>
              </a:ext>
            </a:extLst>
          </p:cNvPr>
          <p:cNvSpPr/>
          <p:nvPr/>
        </p:nvSpPr>
        <p:spPr>
          <a:xfrm>
            <a:off x="769494" y="2189177"/>
            <a:ext cx="5531371" cy="2758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3. Starke Kopplung von Wirtschaftsleistung und Ressourcenverbrauch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C09D15-E2D3-3448-9F31-13B3BBA04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64" y="262648"/>
            <a:ext cx="5644693" cy="602666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9EA3EF9-4735-B04F-9142-1EC4D1E63C7C}"/>
              </a:ext>
            </a:extLst>
          </p:cNvPr>
          <p:cNvSpPr txBox="1"/>
          <p:nvPr/>
        </p:nvSpPr>
        <p:spPr>
          <a:xfrm>
            <a:off x="8156283" y="6289314"/>
            <a:ext cx="390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Quelle: </a:t>
            </a:r>
            <a:r>
              <a:rPr lang="en-US" sz="1200" dirty="0" err="1"/>
              <a:t>Statistisches</a:t>
            </a:r>
            <a:r>
              <a:rPr lang="en-US" sz="1200" dirty="0"/>
              <a:t> </a:t>
            </a:r>
            <a:r>
              <a:rPr lang="en-US" sz="1200" dirty="0" err="1"/>
              <a:t>Landesamt</a:t>
            </a:r>
            <a:r>
              <a:rPr lang="en-US" sz="1200" dirty="0"/>
              <a:t> Baden-Württemberg/LUBW </a:t>
            </a:r>
          </a:p>
        </p:txBody>
      </p:sp>
    </p:spTree>
    <p:extLst>
      <p:ext uri="{BB962C8B-B14F-4D97-AF65-F5344CB8AC3E}">
        <p14:creationId xmlns:p14="http://schemas.microsoft.com/office/powerpoint/2010/main" val="379732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de-DE" cap="none" dirty="0" err="1">
                <a:solidFill>
                  <a:schemeClr val="tx1"/>
                </a:solidFill>
                <a:cs typeface="Calibri" panose="020F0502020204030204" pitchFamily="34" charset="0"/>
              </a:rPr>
              <a:t>SÜßEN</a:t>
            </a:r>
            <a:r>
              <a:rPr lang="de-DE" cap="none" dirty="0">
                <a:solidFill>
                  <a:schemeClr val="tx1"/>
                </a:solidFill>
                <a:cs typeface="Calibri" panose="020F0502020204030204" pitchFamily="34" charset="0"/>
              </a:rPr>
              <a:t> 2050/2070/2090</a:t>
            </a:r>
            <a:endParaRPr lang="de-DE" dirty="0"/>
          </a:p>
        </p:txBody>
      </p:sp>
      <p:pic>
        <p:nvPicPr>
          <p:cNvPr id="2050" name="Picture 2" descr="Häufige Fragen - MPR Reinigungstechnik">
            <a:extLst>
              <a:ext uri="{FF2B5EF4-FFF2-40B4-BE49-F238E27FC236}">
                <a16:creationId xmlns:a16="http://schemas.microsoft.com/office/drawing/2014/main" id="{64BAF95C-DCB4-FE4F-9181-57658596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19" y="2224752"/>
            <a:ext cx="2340547" cy="23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C602D45-3E88-0D42-A145-C1816E475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318" y="2224752"/>
            <a:ext cx="2264852" cy="18262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DCB6735-B7A5-8845-BAF5-86082DF873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483"/>
          <a:stretch/>
        </p:blipFill>
        <p:spPr>
          <a:xfrm>
            <a:off x="6277270" y="1534338"/>
            <a:ext cx="5433935" cy="464695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2684B4C-6247-A54B-8A13-44A0A8D01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148" y="2861089"/>
            <a:ext cx="2264852" cy="182623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558ACC4-E5A1-BB43-9A52-FE375BAD4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287" y="3497426"/>
            <a:ext cx="2264852" cy="182623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A1A113B-7D73-B741-8E95-0F8E56EF9A76}"/>
              </a:ext>
            </a:extLst>
          </p:cNvPr>
          <p:cNvSpPr txBox="1"/>
          <p:nvPr/>
        </p:nvSpPr>
        <p:spPr>
          <a:xfrm>
            <a:off x="613156" y="4960423"/>
            <a:ext cx="5921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Herausforderung</a:t>
            </a:r>
            <a:r>
              <a:rPr lang="en-US" sz="2200" dirty="0"/>
              <a:t>: </a:t>
            </a:r>
            <a:r>
              <a:rPr lang="en-US" sz="2200" dirty="0" err="1"/>
              <a:t>Lokale</a:t>
            </a:r>
            <a:r>
              <a:rPr lang="en-US" sz="2200" dirty="0"/>
              <a:t> </a:t>
            </a:r>
            <a:r>
              <a:rPr lang="en-US" sz="2200" dirty="0" err="1"/>
              <a:t>Abhängigkeit</a:t>
            </a:r>
            <a:r>
              <a:rPr lang="en-US" sz="2200" dirty="0"/>
              <a:t> von </a:t>
            </a:r>
            <a:r>
              <a:rPr lang="en-US" sz="2200" dirty="0" err="1"/>
              <a:t>Wirtschaftswachstum</a:t>
            </a:r>
            <a:r>
              <a:rPr lang="en-US" sz="2200" dirty="0"/>
              <a:t> </a:t>
            </a:r>
            <a:r>
              <a:rPr lang="en-US" sz="2200" dirty="0" err="1"/>
              <a:t>bei</a:t>
            </a:r>
            <a:r>
              <a:rPr lang="en-US" sz="2200" dirty="0"/>
              <a:t> </a:t>
            </a:r>
            <a:r>
              <a:rPr lang="en-US" sz="2200" dirty="0" err="1"/>
              <a:t>gleichzeitiger</a:t>
            </a:r>
            <a:r>
              <a:rPr lang="en-US" sz="2200" dirty="0"/>
              <a:t> </a:t>
            </a:r>
            <a:r>
              <a:rPr lang="en-US" sz="2200" dirty="0" err="1"/>
              <a:t>Zerstörung</a:t>
            </a:r>
            <a:r>
              <a:rPr lang="en-US" sz="2200" dirty="0"/>
              <a:t> </a:t>
            </a:r>
            <a:r>
              <a:rPr lang="en-US" sz="2200" dirty="0" err="1"/>
              <a:t>ökologischer</a:t>
            </a:r>
            <a:r>
              <a:rPr lang="en-US" sz="2200" dirty="0"/>
              <a:t> </a:t>
            </a:r>
            <a:r>
              <a:rPr lang="en-US" sz="2200" dirty="0" err="1"/>
              <a:t>Grundlagen</a:t>
            </a:r>
            <a:r>
              <a:rPr lang="en-US" sz="2200" dirty="0"/>
              <a:t> (</a:t>
            </a:r>
            <a:r>
              <a:rPr lang="en-US" sz="2200" dirty="0" err="1"/>
              <a:t>vor</a:t>
            </a:r>
            <a:r>
              <a:rPr lang="en-US" sz="2200" dirty="0"/>
              <a:t> Ort und global) </a:t>
            </a:r>
          </a:p>
        </p:txBody>
      </p:sp>
    </p:spTree>
    <p:extLst>
      <p:ext uri="{BB962C8B-B14F-4D97-AF65-F5344CB8AC3E}">
        <p14:creationId xmlns:p14="http://schemas.microsoft.com/office/powerpoint/2010/main" val="115821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087" y="3276901"/>
            <a:ext cx="9720072" cy="1499616"/>
          </a:xfrm>
        </p:spPr>
        <p:txBody>
          <a:bodyPr rtlCol="0">
            <a:norm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de-DE" dirty="0"/>
              <a:t>Zukunftsfähiges Wirtschaften</a:t>
            </a:r>
          </a:p>
        </p:txBody>
      </p:sp>
      <p:graphicFrame>
        <p:nvGraphicFramePr>
          <p:cNvPr id="5" name="Inhaltsplatzhalter 2" descr="SmartArt-Grafikplatzhalt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84769"/>
              </p:ext>
            </p:extLst>
          </p:nvPr>
        </p:nvGraphicFramePr>
        <p:xfrm>
          <a:off x="302721" y="2710419"/>
          <a:ext cx="2762451" cy="384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797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2" descr="SmartArt-Grafikplatzhalt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661" y="2691685"/>
          <a:ext cx="2556387" cy="36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D1A9D097-D49F-774A-81C7-FC9B3C6E5E21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Zukunftsfähiges Wirtschaften</a:t>
            </a:r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372582A-D380-3F44-9A52-28D0B1601D9D}"/>
              </a:ext>
            </a:extLst>
          </p:cNvPr>
          <p:cNvSpPr txBox="1">
            <a:spLocks/>
          </p:cNvSpPr>
          <p:nvPr/>
        </p:nvSpPr>
        <p:spPr>
          <a:xfrm>
            <a:off x="2471927" y="2895600"/>
            <a:ext cx="8272273" cy="248716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r>
              <a:rPr lang="en-US" sz="2800" dirty="0"/>
              <a:t>Wie </a:t>
            </a:r>
            <a:r>
              <a:rPr lang="en-US" sz="2800" dirty="0" err="1"/>
              <a:t>müsste</a:t>
            </a:r>
            <a:r>
              <a:rPr lang="en-US" sz="2800" dirty="0"/>
              <a:t> </a:t>
            </a:r>
            <a:r>
              <a:rPr lang="en-US" sz="2800" dirty="0" err="1"/>
              <a:t>eine</a:t>
            </a:r>
            <a:r>
              <a:rPr lang="en-US" sz="2800" dirty="0"/>
              <a:t> </a:t>
            </a:r>
            <a:r>
              <a:rPr lang="en-US" sz="2800" dirty="0" err="1"/>
              <a:t>Wirtschaftsform</a:t>
            </a:r>
            <a:r>
              <a:rPr lang="en-US" sz="2800" dirty="0"/>
              <a:t> </a:t>
            </a:r>
            <a:r>
              <a:rPr lang="en-US" sz="2800" dirty="0" err="1"/>
              <a:t>aussehen</a:t>
            </a:r>
            <a:r>
              <a:rPr lang="en-US" sz="2800" dirty="0"/>
              <a:t>, die </a:t>
            </a:r>
            <a:r>
              <a:rPr lang="en-US" sz="2800" dirty="0" err="1"/>
              <a:t>Süßen</a:t>
            </a:r>
            <a:r>
              <a:rPr lang="en-US" sz="2800" dirty="0"/>
              <a:t> </a:t>
            </a:r>
            <a:r>
              <a:rPr lang="en-US" sz="2800" dirty="0" err="1"/>
              <a:t>auch</a:t>
            </a:r>
            <a:r>
              <a:rPr lang="en-US" sz="2800" dirty="0"/>
              <a:t> in Zukunft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einer</a:t>
            </a:r>
            <a:r>
              <a:rPr lang="en-US" sz="2800" dirty="0"/>
              <a:t> “Stadt </a:t>
            </a:r>
            <a:r>
              <a:rPr lang="en-US" sz="2800" dirty="0" err="1"/>
              <a:t>zum</a:t>
            </a:r>
            <a:r>
              <a:rPr lang="en-US" sz="2800" dirty="0"/>
              <a:t> </a:t>
            </a:r>
            <a:r>
              <a:rPr lang="en-US" sz="2800" dirty="0" err="1"/>
              <a:t>Wohlfühlen</a:t>
            </a:r>
            <a:r>
              <a:rPr lang="en-US" sz="2800" dirty="0"/>
              <a:t>” </a:t>
            </a:r>
            <a:r>
              <a:rPr lang="en-US" sz="2800" dirty="0" err="1"/>
              <a:t>macht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68AA60F-FCE0-8E4E-B67F-9F8F3C45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52" y="5378021"/>
            <a:ext cx="2166347" cy="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2CC19-8AAB-4540-9333-B037C0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Zukunftsfähiges Wirtschaften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DD3A76-677F-F144-9A0F-7BA7B583E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25" y="1929384"/>
            <a:ext cx="7385544" cy="1499616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These I: </a:t>
            </a:r>
            <a:r>
              <a:rPr lang="de-DE" dirty="0"/>
              <a:t>Intakter sozialer und ökologischer Kontext als Voraussetzung für eine zukunftsfähige Wirtschaft</a:t>
            </a:r>
          </a:p>
          <a:p>
            <a:r>
              <a:rPr lang="de-DE" b="1" dirty="0"/>
              <a:t>These II: </a:t>
            </a:r>
            <a:r>
              <a:rPr lang="de-DE" dirty="0"/>
              <a:t>Wirtschaftsleistung als Mittel für eine “Stadt zum Wohlfühlen” (nicht als Selbstzweck)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Inhaltsplatzhalter 2" descr="SmartArt-Grafikplatzhalter">
            <a:extLst>
              <a:ext uri="{FF2B5EF4-FFF2-40B4-BE49-F238E27FC236}">
                <a16:creationId xmlns:a16="http://schemas.microsoft.com/office/drawing/2014/main" id="{3DB5F8CA-5BA0-0B47-9DA3-A02261C6D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476224"/>
              </p:ext>
            </p:extLst>
          </p:nvPr>
        </p:nvGraphicFramePr>
        <p:xfrm>
          <a:off x="1023938" y="3584448"/>
          <a:ext cx="9720262" cy="307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6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2CC19-8AAB-4540-9333-B037C0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Zukunftsfähiges Wirtschaften</a:t>
            </a:r>
            <a:endParaRPr lang="en-US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51E3A16-E8E0-614F-AD6C-5494F57417F5}"/>
              </a:ext>
            </a:extLst>
          </p:cNvPr>
          <p:cNvGrpSpPr/>
          <p:nvPr/>
        </p:nvGrpSpPr>
        <p:grpSpPr>
          <a:xfrm>
            <a:off x="1024128" y="2278115"/>
            <a:ext cx="2868750" cy="3015001"/>
            <a:chOff x="4661625" y="1921499"/>
            <a:chExt cx="2868750" cy="30150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296A4F-8F90-2D47-8400-F417CEAF6B12}"/>
                </a:ext>
              </a:extLst>
            </p:cNvPr>
            <p:cNvSpPr/>
            <p:nvPr/>
          </p:nvSpPr>
          <p:spPr>
            <a:xfrm>
              <a:off x="5221032" y="1921499"/>
              <a:ext cx="1749937" cy="17499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9191EE8-E18D-764D-8E09-F3D2DE2A0847}"/>
                </a:ext>
              </a:extLst>
            </p:cNvPr>
            <p:cNvSpPr/>
            <p:nvPr/>
          </p:nvSpPr>
          <p:spPr>
            <a:xfrm>
              <a:off x="5593969" y="2294437"/>
              <a:ext cx="1004062" cy="100406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6AB83448-F008-684B-B3CD-F42BC94E341C}"/>
                </a:ext>
              </a:extLst>
            </p:cNvPr>
            <p:cNvGrpSpPr/>
            <p:nvPr/>
          </p:nvGrpSpPr>
          <p:grpSpPr>
            <a:xfrm>
              <a:off x="4661625" y="4216500"/>
              <a:ext cx="2868750" cy="720000"/>
              <a:chOff x="54974" y="2323692"/>
              <a:chExt cx="2868750" cy="720000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EDEF5ECE-A6F3-744C-B851-DD7E93775EC7}"/>
                  </a:ext>
                </a:extLst>
              </p:cNvPr>
              <p:cNvSpPr/>
              <p:nvPr/>
            </p:nvSpPr>
            <p:spPr>
              <a:xfrm>
                <a:off x="54974" y="2323692"/>
                <a:ext cx="286875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2374ABF-AC4C-EA48-8C5F-9BB80A604CE5}"/>
                  </a:ext>
                </a:extLst>
              </p:cNvPr>
              <p:cNvSpPr txBox="1"/>
              <p:nvPr/>
            </p:nvSpPr>
            <p:spPr>
              <a:xfrm>
                <a:off x="54974" y="2323692"/>
                <a:ext cx="286875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rtlCol="0" anchor="t" anchorCtr="0">
                <a:noAutofit/>
              </a:bodyPr>
              <a:lstStyle/>
              <a:p>
                <a:pPr marL="0" lvl="0" indent="0" algn="ctr" defTabSz="102235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de-DE" sz="2300" kern="1200" noProof="0" dirty="0"/>
                  <a:t>Regionale Wertkreisläufe</a:t>
                </a:r>
              </a:p>
            </p:txBody>
          </p:sp>
        </p:grpSp>
      </p:grp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A1BE616-7B1E-E147-ADC5-7575416BC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50" y="1934076"/>
            <a:ext cx="6653022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/>
              <a:t>Kurze Wertschöpfungsketten die möglichst geschlossene Material und Wertkreisläufe in der Region schaffen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Kooperation zwischen lokalen/regionalen Betrieben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Kooperation zwischen Gemeinden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Öffentliche Beschaffung als „Hebel“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Diversität durch unterschiedliche Organisationsformen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Resilienz durch Unabhängigkeit und Diversität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Nachhaltigkeit d. kurze Wege, Kreisläufe und geringeren Energieinput</a:t>
            </a:r>
          </a:p>
        </p:txBody>
      </p:sp>
    </p:spTree>
    <p:extLst>
      <p:ext uri="{BB962C8B-B14F-4D97-AF65-F5344CB8AC3E}">
        <p14:creationId xmlns:p14="http://schemas.microsoft.com/office/powerpoint/2010/main" val="14957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2CC19-8AAB-4540-9333-B037C0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Zukunftsfähiges Wirtschaften</a:t>
            </a:r>
            <a:endParaRPr lang="en-US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A1BE616-7B1E-E147-ADC5-7575416BC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015" y="2191135"/>
            <a:ext cx="7361363" cy="3744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Technologie als Mittel für soziale und ökologische Ziele bei Beachtung negativer Aspekte (Input, Auswirkungen, Risiken)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Neue Produktionstechniken und Vertriebsmodelle nutzen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Auf erneuerbare Energien und Materialien setzen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Koordination und technische Umsetzung von regionalen Wertkreisläufen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High-Tech mit Low-Tech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0C1D7C6-4564-3A4D-9574-B635EC902F5B}"/>
              </a:ext>
            </a:extLst>
          </p:cNvPr>
          <p:cNvGrpSpPr/>
          <p:nvPr/>
        </p:nvGrpSpPr>
        <p:grpSpPr>
          <a:xfrm>
            <a:off x="794475" y="2313432"/>
            <a:ext cx="2868750" cy="3015001"/>
            <a:chOff x="4661625" y="1921499"/>
            <a:chExt cx="2868750" cy="3015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CF295B-77BE-A24E-B460-B1087495AD19}"/>
                </a:ext>
              </a:extLst>
            </p:cNvPr>
            <p:cNvSpPr/>
            <p:nvPr/>
          </p:nvSpPr>
          <p:spPr>
            <a:xfrm>
              <a:off x="5221031" y="1921499"/>
              <a:ext cx="1749937" cy="17499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3284D63-AFFE-FA48-AB6A-6C0F8FA0098F}"/>
                </a:ext>
              </a:extLst>
            </p:cNvPr>
            <p:cNvSpPr/>
            <p:nvPr/>
          </p:nvSpPr>
          <p:spPr>
            <a:xfrm>
              <a:off x="5593968" y="2294437"/>
              <a:ext cx="1004062" cy="100406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992DA8F4-13C6-8149-959B-569486B15072}"/>
                </a:ext>
              </a:extLst>
            </p:cNvPr>
            <p:cNvGrpSpPr/>
            <p:nvPr/>
          </p:nvGrpSpPr>
          <p:grpSpPr>
            <a:xfrm>
              <a:off x="4661625" y="4216500"/>
              <a:ext cx="2868750" cy="720000"/>
              <a:chOff x="3425756" y="2323692"/>
              <a:chExt cx="2868750" cy="720000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E4B4360E-4DD5-8B4A-B4D2-A9A2BCDF1796}"/>
                  </a:ext>
                </a:extLst>
              </p:cNvPr>
              <p:cNvSpPr/>
              <p:nvPr/>
            </p:nvSpPr>
            <p:spPr>
              <a:xfrm>
                <a:off x="3425756" y="2323692"/>
                <a:ext cx="286875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4D58F010-F29F-1646-8AE4-C7B1813C364B}"/>
                  </a:ext>
                </a:extLst>
              </p:cNvPr>
              <p:cNvSpPr txBox="1"/>
              <p:nvPr/>
            </p:nvSpPr>
            <p:spPr>
              <a:xfrm>
                <a:off x="3425756" y="2323692"/>
                <a:ext cx="286875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rtlCol="0" anchor="t" anchorCtr="0">
                <a:noAutofit/>
              </a:bodyPr>
              <a:lstStyle/>
              <a:p>
                <a:pPr marL="0" lvl="0" indent="0" algn="ctr" defTabSz="10223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de-DE" sz="2300" kern="1200" noProof="0" dirty="0"/>
                  <a:t>Sinnvoller </a:t>
                </a:r>
                <a:r>
                  <a:rPr lang="de-DE" sz="2300" kern="1200" baseline="0" noProof="0" dirty="0"/>
                  <a:t>Technologieeinsatz </a:t>
                </a:r>
                <a:endParaRPr lang="de-DE" sz="2300" kern="1200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16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2CC19-8AAB-4540-9333-B037C0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Zukunftsfähiges Wirtschaften</a:t>
            </a:r>
            <a:endParaRPr lang="en-US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A1BE616-7B1E-E147-ADC5-7575416BC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006" y="1934930"/>
            <a:ext cx="7477282" cy="3744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/>
              <a:t>Eine Wirtschaft die ökologische und soziale Grenzen respektiert und nicht auf ständiges Wachstum angewiesen 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Erhalt und Wiederherstellung der ökologischen Grundlagen (Wasser, Klima, Biodiversität, Stoffkreisläufe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Orientierung an einem Maß, das intergenerational und international gerecht ist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Gemeinwohlorientierung der Unternehmen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 Organisationen die nicht gewinnorientiert sind als wertvollen Teil der lokalen Wirtschaft betrachten und fördern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Vereine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Genossenschaften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Sozialökologische Projekte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F42C13C-825F-5646-B80B-06CD441A98B9}"/>
              </a:ext>
            </a:extLst>
          </p:cNvPr>
          <p:cNvGrpSpPr/>
          <p:nvPr/>
        </p:nvGrpSpPr>
        <p:grpSpPr>
          <a:xfrm>
            <a:off x="757041" y="2189915"/>
            <a:ext cx="2868750" cy="3015001"/>
            <a:chOff x="4661625" y="1921499"/>
            <a:chExt cx="2868750" cy="3015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84CC4D-7C30-854F-8691-96BA001E68B5}"/>
                </a:ext>
              </a:extLst>
            </p:cNvPr>
            <p:cNvSpPr/>
            <p:nvPr/>
          </p:nvSpPr>
          <p:spPr>
            <a:xfrm>
              <a:off x="5221031" y="1921499"/>
              <a:ext cx="1749937" cy="17499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FEA6847-D74F-8D46-A81F-38DF7D7B6958}"/>
                </a:ext>
              </a:extLst>
            </p:cNvPr>
            <p:cNvSpPr/>
            <p:nvPr/>
          </p:nvSpPr>
          <p:spPr>
            <a:xfrm>
              <a:off x="5593969" y="2294437"/>
              <a:ext cx="1004062" cy="100406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1AE9C4A-5AE2-BE45-A47E-3AF66D476CD1}"/>
                </a:ext>
              </a:extLst>
            </p:cNvPr>
            <p:cNvGrpSpPr/>
            <p:nvPr/>
          </p:nvGrpSpPr>
          <p:grpSpPr>
            <a:xfrm>
              <a:off x="4661625" y="4216500"/>
              <a:ext cx="2868750" cy="720000"/>
              <a:chOff x="6796537" y="2323692"/>
              <a:chExt cx="2868750" cy="720000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24E024DB-4D0D-BC48-8D9C-A3E4BF082DB0}"/>
                  </a:ext>
                </a:extLst>
              </p:cNvPr>
              <p:cNvSpPr/>
              <p:nvPr/>
            </p:nvSpPr>
            <p:spPr>
              <a:xfrm>
                <a:off x="6796537" y="2323692"/>
                <a:ext cx="286875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E6127327-8B4A-0643-861D-D64D9BCA0950}"/>
                  </a:ext>
                </a:extLst>
              </p:cNvPr>
              <p:cNvSpPr txBox="1"/>
              <p:nvPr/>
            </p:nvSpPr>
            <p:spPr>
              <a:xfrm>
                <a:off x="6796537" y="2323692"/>
                <a:ext cx="286875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rtlCol="0" anchor="t" anchorCtr="0">
                <a:noAutofit/>
              </a:bodyPr>
              <a:lstStyle/>
              <a:p>
                <a:pPr marL="0" lvl="0" indent="0" algn="ctr" defTabSz="10223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de-DE" sz="2300" kern="1200" noProof="0" dirty="0"/>
                  <a:t>Wachstums-unabhängigkeit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96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776" y="3631654"/>
            <a:ext cx="9720072" cy="1499616"/>
          </a:xfrm>
        </p:spPr>
        <p:txBody>
          <a:bodyPr rtlCol="0">
            <a:norm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de-DE" dirty="0">
                <a:solidFill>
                  <a:schemeClr val="tx1"/>
                </a:solidFill>
              </a:rPr>
              <a:t>Visionen für </a:t>
            </a:r>
            <a:r>
              <a:rPr lang="de-DE" cap="none" dirty="0" err="1">
                <a:solidFill>
                  <a:schemeClr val="tx1"/>
                </a:solidFill>
                <a:cs typeface="Calibri" panose="020F0502020204030204" pitchFamily="34" charset="0"/>
              </a:rPr>
              <a:t>SÜßEN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Inhaltsplatzhalter 2" descr="SmartArt-Grafikplatzhalt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414876"/>
              </p:ext>
            </p:extLst>
          </p:nvPr>
        </p:nvGraphicFramePr>
        <p:xfrm>
          <a:off x="186811" y="3618964"/>
          <a:ext cx="3161695" cy="302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66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C3CE1-D5E3-5A4F-B93C-8BEC2609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Vorstellung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76A85-030F-F647-A51A-5B0B2697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071871" cy="4023360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b="1" dirty="0" err="1"/>
              <a:t>Benedikt</a:t>
            </a:r>
            <a:r>
              <a:rPr lang="en-US" b="1" dirty="0"/>
              <a:t> Schmid</a:t>
            </a:r>
          </a:p>
          <a:p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Sozialwissenschaften</a:t>
            </a:r>
            <a:r>
              <a:rPr lang="en-US" dirty="0"/>
              <a:t> und </a:t>
            </a:r>
            <a:r>
              <a:rPr lang="en-US" dirty="0" err="1"/>
              <a:t>Geographie</a:t>
            </a:r>
            <a:r>
              <a:rPr lang="en-US" dirty="0"/>
              <a:t>, Universität Freiburg</a:t>
            </a:r>
          </a:p>
          <a:p>
            <a:r>
              <a:rPr lang="en-US" dirty="0" err="1"/>
              <a:t>Lehrstuhl</a:t>
            </a:r>
            <a:r>
              <a:rPr lang="en-US" dirty="0"/>
              <a:t> </a:t>
            </a:r>
            <a:r>
              <a:rPr lang="en-US" dirty="0" err="1"/>
              <a:t>Geographie</a:t>
            </a:r>
            <a:r>
              <a:rPr lang="en-US" dirty="0"/>
              <a:t> des </a:t>
            </a:r>
            <a:r>
              <a:rPr lang="en-US" dirty="0" err="1"/>
              <a:t>Globalen</a:t>
            </a:r>
            <a:r>
              <a:rPr lang="en-US" dirty="0"/>
              <a:t> </a:t>
            </a:r>
            <a:r>
              <a:rPr lang="en-US" dirty="0" err="1"/>
              <a:t>Wandels</a:t>
            </a:r>
            <a:endParaRPr lang="en-US" dirty="0"/>
          </a:p>
          <a:p>
            <a:r>
              <a:rPr lang="en-US" dirty="0" err="1"/>
              <a:t>Forschungsschwerpunkte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Transformation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Zukunftsfähiges</a:t>
            </a:r>
            <a:r>
              <a:rPr lang="en-US" dirty="0"/>
              <a:t> </a:t>
            </a:r>
            <a:r>
              <a:rPr lang="en-US" dirty="0" err="1"/>
              <a:t>Wirtschaften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Mensch-Umwelt </a:t>
            </a:r>
            <a:r>
              <a:rPr lang="en-US" dirty="0" err="1"/>
              <a:t>Beziehungen</a:t>
            </a:r>
            <a:endParaRPr lang="en-US" dirty="0"/>
          </a:p>
          <a:p>
            <a:endParaRPr lang="en-US" dirty="0"/>
          </a:p>
        </p:txBody>
      </p:sp>
      <p:pic>
        <p:nvPicPr>
          <p:cNvPr id="12" name="Grafik 5">
            <a:extLst>
              <a:ext uri="{FF2B5EF4-FFF2-40B4-BE49-F238E27FC236}">
                <a16:creationId xmlns:a16="http://schemas.microsoft.com/office/drawing/2014/main" id="{E7BE0918-9A49-DE45-90B0-F06A284A9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311" y="4575440"/>
            <a:ext cx="1067553" cy="150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B058708-F523-E443-92E0-4D89ED7035A7}"/>
              </a:ext>
            </a:extLst>
          </p:cNvPr>
          <p:cNvSpPr txBox="1"/>
          <p:nvPr/>
        </p:nvSpPr>
        <p:spPr>
          <a:xfrm>
            <a:off x="7420741" y="598194"/>
            <a:ext cx="4076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i="1" dirty="0"/>
              <a:t>Im Mittelpunkt meiner Forschung steht die Frage nach Interventions- und Gestaltungsmöglichkeiten für zukunftsfähige Mensch-Umwelt Beziehungen</a:t>
            </a:r>
            <a:endParaRPr lang="en-US" sz="2200" i="1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2F39AD0-D76F-3E49-8DCB-A58A66475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741" y="2499006"/>
            <a:ext cx="2601231" cy="395139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F823FA8-0779-A74A-89B6-1F8AE320F046}"/>
              </a:ext>
            </a:extLst>
          </p:cNvPr>
          <p:cNvSpPr txBox="1"/>
          <p:nvPr/>
        </p:nvSpPr>
        <p:spPr>
          <a:xfrm>
            <a:off x="10121432" y="4297680"/>
            <a:ext cx="1046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Fallstudie</a:t>
            </a:r>
            <a:endParaRPr lang="en-US" dirty="0"/>
          </a:p>
          <a:p>
            <a:r>
              <a:rPr lang="en-US" dirty="0"/>
              <a:t>Stuttgart</a:t>
            </a:r>
          </a:p>
        </p:txBody>
      </p:sp>
    </p:spTree>
    <p:extLst>
      <p:ext uri="{BB962C8B-B14F-4D97-AF65-F5344CB8AC3E}">
        <p14:creationId xmlns:p14="http://schemas.microsoft.com/office/powerpoint/2010/main" val="11222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2E0DC-0D5E-F644-8A7A-FBF20D4E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A66304-DC3A-8E43-A96D-85492DE24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61" y="2474576"/>
            <a:ext cx="5449669" cy="52474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e-DE" dirty="0"/>
              <a:t>Was braucht ein zukunftsfähiges Süßen?</a:t>
            </a:r>
          </a:p>
          <a:p>
            <a:pPr marL="457200" indent="-457200">
              <a:buFont typeface="+mj-lt"/>
              <a:buAutoNum type="arabicParenR"/>
            </a:pPr>
            <a:r>
              <a:rPr lang="de-DE" dirty="0"/>
              <a:t>Was ist der Zweck und was sind die Mittel?</a:t>
            </a:r>
          </a:p>
          <a:p>
            <a:pPr marL="457200" indent="-457200">
              <a:buFont typeface="+mj-lt"/>
              <a:buAutoNum type="arabicParenR"/>
            </a:pPr>
            <a:r>
              <a:rPr lang="de-DE" dirty="0"/>
              <a:t>Welche Bedingungen finden wir in 30/50/70 Jahren vor?</a:t>
            </a:r>
          </a:p>
          <a:p>
            <a:pPr marL="457200" indent="-457200">
              <a:buFont typeface="+mj-lt"/>
              <a:buAutoNum type="arabicParenR"/>
            </a:pPr>
            <a:r>
              <a:rPr lang="de-DE" dirty="0"/>
              <a:t>Was können wir heute tun um die Bedingungen in 30/50/70 Jahren positiv zu beeinflussen?</a:t>
            </a:r>
          </a:p>
          <a:p>
            <a:pPr marL="457200" indent="-457200">
              <a:buFont typeface="+mj-lt"/>
              <a:buAutoNum type="arabicParenR"/>
            </a:pPr>
            <a:r>
              <a:rPr lang="de-DE" dirty="0"/>
              <a:t>Welche neuen Organisationsformen, Denkweisen, Technologien helfen uns dabei unsere Ziele zu erreichen?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33BEDE7-C458-1648-AE09-7BD5B0DB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12" y="899589"/>
            <a:ext cx="2660329" cy="8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7A33813-44AE-7E49-ADD8-C8E93DF8414E}"/>
              </a:ext>
            </a:extLst>
          </p:cNvPr>
          <p:cNvSpPr txBox="1"/>
          <p:nvPr/>
        </p:nvSpPr>
        <p:spPr>
          <a:xfrm>
            <a:off x="6377572" y="2364462"/>
            <a:ext cx="53407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de-DE" sz="2200" dirty="0"/>
              <a:t>Wäre das Interkommunale Gewerbegebiets (IKG) Auen ein Schritt hin zu einer zukunftsfähigen Wirtschaft?</a:t>
            </a:r>
          </a:p>
          <a:p>
            <a:pPr marL="342900" indent="-342900">
              <a:buFont typeface="+mj-lt"/>
              <a:buAutoNum type="arabicParenR"/>
            </a:pPr>
            <a:r>
              <a:rPr lang="de-DE" sz="2200" dirty="0"/>
              <a:t>Adressiert das Gewerbegebiet die tatsächlichen Bedürfnisse der Bevölkerung?</a:t>
            </a:r>
          </a:p>
          <a:p>
            <a:pPr marL="342900" indent="-342900">
              <a:buFont typeface="+mj-lt"/>
              <a:buAutoNum type="arabicParenR"/>
            </a:pPr>
            <a:r>
              <a:rPr lang="de-DE" sz="2200" dirty="0"/>
              <a:t>Berücksichtigt die Planung die Bedingungen in 30/50/70 Jahren?</a:t>
            </a:r>
          </a:p>
          <a:p>
            <a:pPr marL="342900" indent="-342900">
              <a:buFont typeface="+mj-lt"/>
              <a:buAutoNum type="arabicParenR"/>
            </a:pPr>
            <a:r>
              <a:rPr lang="de-DE" sz="2200" dirty="0"/>
              <a:t>Welche Auswirkungen hat das Gewerbegebiet auf die zukünftige Möglichkeiten und Risiken?</a:t>
            </a:r>
          </a:p>
          <a:p>
            <a:pPr marL="342900" indent="-342900">
              <a:buFont typeface="+mj-lt"/>
              <a:buAutoNum type="arabicParenR"/>
            </a:pPr>
            <a:r>
              <a:rPr lang="de-DE" sz="2200" dirty="0"/>
              <a:t>Welche andere/bessere Möglichkeiten für die Stadtentwicklung?</a:t>
            </a:r>
          </a:p>
          <a:p>
            <a:pPr marL="342900" indent="-342900">
              <a:buFont typeface="+mj-lt"/>
              <a:buAutoNum type="arabicParenR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93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2E0DC-0D5E-F644-8A7A-FBF20D4E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Visionen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685B0DD-A963-1B46-A86E-82B54294E7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3080478"/>
            <a:ext cx="9720073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/>
              <a:t>Probleme kann man niemals mit derselben Denkweise lösen, durch die sie entstanden sind.</a:t>
            </a:r>
          </a:p>
          <a:p>
            <a:pPr algn="r"/>
            <a:r>
              <a:rPr lang="de-DE" dirty="0"/>
              <a:t>(Albert Einstein)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0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CA403-FD47-CB43-925D-6F78CC1B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01072" cy="1499616"/>
          </a:xfrm>
        </p:spPr>
        <p:txBody>
          <a:bodyPr/>
          <a:lstStyle/>
          <a:p>
            <a:r>
              <a:rPr lang="de-DE" dirty="0"/>
              <a:t>Was Kann ein Geograph zum Thema Gewerbegebiet beitragen und was nicht?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991325-35B7-A649-B389-BFF18358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80" y="2240924"/>
            <a:ext cx="4432917" cy="4185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Wechselbeziehungen zwischen lokalen Gegebenheiten und globalen Trends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 Lokal-Global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 Wirtschaft-Politik-Soziales-Ökologie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 Heute-Zukunft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Rechtliche Fragen, Planungsprozesse, konkrete Lösungen (müssen Fallspezifisch erarbeitet werden)</a:t>
            </a:r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5BCCDD0-0BB8-8C45-B75F-B16EB95600CA}"/>
              </a:ext>
            </a:extLst>
          </p:cNvPr>
          <p:cNvGrpSpPr/>
          <p:nvPr/>
        </p:nvGrpSpPr>
        <p:grpSpPr>
          <a:xfrm>
            <a:off x="7720182" y="2443339"/>
            <a:ext cx="4026655" cy="3649345"/>
            <a:chOff x="6096000" y="673344"/>
            <a:chExt cx="5751682" cy="5331867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78431566-2928-654D-9464-9BBF6A77B9F4}"/>
                </a:ext>
              </a:extLst>
            </p:cNvPr>
            <p:cNvGrpSpPr/>
            <p:nvPr/>
          </p:nvGrpSpPr>
          <p:grpSpPr>
            <a:xfrm>
              <a:off x="6096000" y="673344"/>
              <a:ext cx="5751682" cy="5030107"/>
              <a:chOff x="6096000" y="673344"/>
              <a:chExt cx="5751682" cy="5030107"/>
            </a:xfrm>
          </p:grpSpPr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41225F04-A6A3-B846-89AE-BBC618DBC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673344"/>
                <a:ext cx="5751682" cy="5030107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6162FD1-5F2C-6B45-B661-EA92ED4495E7}"/>
                  </a:ext>
                </a:extLst>
              </p:cNvPr>
              <p:cNvSpPr/>
              <p:nvPr/>
            </p:nvSpPr>
            <p:spPr>
              <a:xfrm rot="19208130">
                <a:off x="8820554" y="3856173"/>
                <a:ext cx="1286540" cy="616689"/>
              </a:xfrm>
              <a:prstGeom prst="ellipse">
                <a:avLst/>
              </a:prstGeom>
              <a:solidFill>
                <a:srgbClr val="C00000">
                  <a:alpha val="38000"/>
                </a:srgb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34C4F63-1AFE-4045-AAD1-CEEE12068E19}"/>
                </a:ext>
              </a:extLst>
            </p:cNvPr>
            <p:cNvSpPr txBox="1"/>
            <p:nvPr/>
          </p:nvSpPr>
          <p:spPr>
            <a:xfrm>
              <a:off x="9463823" y="5728212"/>
              <a:ext cx="17701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Quelle: </a:t>
              </a:r>
              <a:r>
                <a:rPr lang="en-US" sz="1200" dirty="0" err="1"/>
                <a:t>opentopomap.org</a:t>
              </a:r>
              <a:endParaRPr lang="en-US" sz="1200" dirty="0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A44803BB-A918-264A-9BF5-C05166D6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397" y="2355261"/>
            <a:ext cx="1809482" cy="180948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2B88444-8755-4142-AF99-B1DDCBB99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89" y="4759095"/>
            <a:ext cx="1213297" cy="10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de-DE" dirty="0"/>
              <a:t>Programm</a:t>
            </a:r>
          </a:p>
        </p:txBody>
      </p:sp>
      <p:graphicFrame>
        <p:nvGraphicFramePr>
          <p:cNvPr id="5" name="Inhaltsplatzhalter 2" descr="SmartArt-Grafikplatzhalt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42112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928" y="3238263"/>
            <a:ext cx="9720072" cy="1499616"/>
          </a:xfrm>
        </p:spPr>
        <p:txBody>
          <a:bodyPr rtlCol="0">
            <a:normAutofit/>
          </a:bodyPr>
          <a:lstStyle/>
          <a:p>
            <a:r>
              <a:rPr lang="de-DE" dirty="0"/>
              <a:t>Trends: Global und Vor Ort</a:t>
            </a:r>
          </a:p>
        </p:txBody>
      </p:sp>
      <p:graphicFrame>
        <p:nvGraphicFramePr>
          <p:cNvPr id="5" name="Inhaltsplatzhalter 2" descr="SmartArt-Grafikplatzhalt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736754"/>
              </p:ext>
            </p:extLst>
          </p:nvPr>
        </p:nvGraphicFramePr>
        <p:xfrm>
          <a:off x="96661" y="2691685"/>
          <a:ext cx="2556387" cy="36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40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2" descr="SmartArt-Grafikplatzhalt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661" y="2691685"/>
          <a:ext cx="2556387" cy="36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D1A9D097-D49F-774A-81C7-FC9B3C6E5E21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Trends: Global und Vor Ort</a:t>
            </a:r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372582A-D380-3F44-9A52-28D0B1601D9D}"/>
              </a:ext>
            </a:extLst>
          </p:cNvPr>
          <p:cNvSpPr txBox="1">
            <a:spLocks/>
          </p:cNvSpPr>
          <p:nvPr/>
        </p:nvSpPr>
        <p:spPr>
          <a:xfrm>
            <a:off x="2523442" y="2482086"/>
            <a:ext cx="89387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  <a:p>
            <a:r>
              <a:rPr lang="en-US" sz="2600" dirty="0"/>
              <a:t>Wie </a:t>
            </a:r>
            <a:r>
              <a:rPr lang="en-US" sz="2600" dirty="0" err="1"/>
              <a:t>sehen</a:t>
            </a:r>
            <a:r>
              <a:rPr lang="en-US" sz="2600" dirty="0"/>
              <a:t> die </a:t>
            </a:r>
            <a:r>
              <a:rPr lang="en-US" sz="2600" dirty="0" err="1"/>
              <a:t>Bedingungen</a:t>
            </a:r>
            <a:r>
              <a:rPr lang="en-US" sz="2600" dirty="0"/>
              <a:t> in/</a:t>
            </a:r>
            <a:r>
              <a:rPr lang="en-US" sz="2600" dirty="0" err="1"/>
              <a:t>für</a:t>
            </a:r>
            <a:r>
              <a:rPr lang="en-US" sz="2600" dirty="0"/>
              <a:t> </a:t>
            </a:r>
            <a:r>
              <a:rPr lang="en-US" sz="2600" dirty="0" err="1"/>
              <a:t>Süßen</a:t>
            </a:r>
            <a:r>
              <a:rPr lang="en-US" sz="2600" dirty="0"/>
              <a:t> 30/50/70 Jahren </a:t>
            </a:r>
            <a:r>
              <a:rPr lang="en-US" sz="2600" dirty="0" err="1"/>
              <a:t>aus</a:t>
            </a:r>
            <a:r>
              <a:rPr lang="en-US" sz="2600" dirty="0"/>
              <a:t>?</a:t>
            </a:r>
          </a:p>
          <a:p>
            <a:endParaRPr lang="en-US" sz="2600" dirty="0"/>
          </a:p>
          <a:p>
            <a:r>
              <a:rPr lang="en-US" sz="2600" dirty="0"/>
              <a:t>Wie </a:t>
            </a:r>
            <a:r>
              <a:rPr lang="en-US" sz="2600" dirty="0" err="1"/>
              <a:t>können</a:t>
            </a:r>
            <a:r>
              <a:rPr lang="en-US" sz="2600" dirty="0"/>
              <a:t>/</a:t>
            </a:r>
            <a:r>
              <a:rPr lang="en-US" sz="2600" dirty="0" err="1"/>
              <a:t>müssen</a:t>
            </a:r>
            <a:r>
              <a:rPr lang="en-US" sz="2600" dirty="0"/>
              <a:t> </a:t>
            </a:r>
            <a:r>
              <a:rPr lang="en-US" sz="2600" dirty="0" err="1"/>
              <a:t>wir</a:t>
            </a:r>
            <a:r>
              <a:rPr lang="en-US" sz="2600" dirty="0"/>
              <a:t> </a:t>
            </a:r>
            <a:r>
              <a:rPr lang="en-US" sz="2600" dirty="0" err="1"/>
              <a:t>heute</a:t>
            </a:r>
            <a:r>
              <a:rPr lang="en-US" sz="2600" dirty="0"/>
              <a:t> </a:t>
            </a:r>
            <a:r>
              <a:rPr lang="en-US" sz="2600" dirty="0" err="1"/>
              <a:t>handeln</a:t>
            </a:r>
            <a:r>
              <a:rPr lang="en-US" sz="2600" dirty="0"/>
              <a:t> </a:t>
            </a:r>
            <a:r>
              <a:rPr lang="en-US" sz="2600" dirty="0" err="1"/>
              <a:t>damit</a:t>
            </a:r>
            <a:r>
              <a:rPr lang="en-US" sz="2600" dirty="0"/>
              <a:t> </a:t>
            </a:r>
            <a:r>
              <a:rPr lang="en-US" sz="2600" dirty="0" err="1"/>
              <a:t>wir</a:t>
            </a:r>
            <a:r>
              <a:rPr lang="en-US" sz="2600" dirty="0"/>
              <a:t> die </a:t>
            </a:r>
            <a:r>
              <a:rPr lang="en-US" sz="2600" dirty="0" err="1"/>
              <a:t>Chancen</a:t>
            </a:r>
            <a:r>
              <a:rPr lang="en-US" sz="2600" dirty="0"/>
              <a:t> </a:t>
            </a:r>
            <a:r>
              <a:rPr lang="en-US" sz="2600" dirty="0" err="1"/>
              <a:t>ausnutzen</a:t>
            </a:r>
            <a:r>
              <a:rPr lang="en-US" sz="2600" dirty="0"/>
              <a:t>/</a:t>
            </a:r>
            <a:r>
              <a:rPr lang="en-US" sz="2600" dirty="0" err="1"/>
              <a:t>Risiken</a:t>
            </a:r>
            <a:r>
              <a:rPr lang="en-US" sz="2600" dirty="0"/>
              <a:t> </a:t>
            </a:r>
            <a:r>
              <a:rPr lang="en-US" sz="2600" dirty="0" err="1"/>
              <a:t>vermindern</a:t>
            </a:r>
            <a:r>
              <a:rPr lang="en-US" sz="2600" dirty="0"/>
              <a:t>/</a:t>
            </a:r>
            <a:r>
              <a:rPr lang="en-US" sz="2600" dirty="0" err="1"/>
              <a:t>Probleme</a:t>
            </a:r>
            <a:r>
              <a:rPr lang="en-US" sz="2600" dirty="0"/>
              <a:t> </a:t>
            </a:r>
            <a:r>
              <a:rPr lang="en-US" sz="2600" dirty="0" err="1"/>
              <a:t>entschärfen</a:t>
            </a:r>
            <a:r>
              <a:rPr lang="en-US" sz="2600" dirty="0"/>
              <a:t> </a:t>
            </a:r>
            <a:r>
              <a:rPr lang="en-US" sz="2600" dirty="0" err="1"/>
              <a:t>können</a:t>
            </a:r>
            <a:r>
              <a:rPr lang="en-US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89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de-DE" dirty="0"/>
              <a:t>Globale Trends </a:t>
            </a:r>
          </a:p>
        </p:txBody>
      </p:sp>
      <p:pic>
        <p:nvPicPr>
          <p:cNvPr id="2050" name="Picture 2" descr="ing.meet.ing - Das Treffen der Technik in OWL | VDI">
            <a:extLst>
              <a:ext uri="{FF2B5EF4-FFF2-40B4-BE49-F238E27FC236}">
                <a16:creationId xmlns:a16="http://schemas.microsoft.com/office/drawing/2014/main" id="{E1BAAB43-FBFD-BC4F-B809-8CBF5016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67" y="2237232"/>
            <a:ext cx="8114109" cy="42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DDA3F3F-3932-7A42-9320-33D8C3024BEA}"/>
              </a:ext>
            </a:extLst>
          </p:cNvPr>
          <p:cNvSpPr/>
          <p:nvPr/>
        </p:nvSpPr>
        <p:spPr>
          <a:xfrm>
            <a:off x="6660629" y="0"/>
            <a:ext cx="5531371" cy="2758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1. </a:t>
            </a:r>
            <a:r>
              <a:rPr lang="en-US" sz="2600" b="1" dirty="0" err="1"/>
              <a:t>Verlassen</a:t>
            </a:r>
            <a:r>
              <a:rPr lang="en-US" sz="2600" b="1" dirty="0"/>
              <a:t> des “</a:t>
            </a:r>
            <a:r>
              <a:rPr lang="en-US" sz="2600" b="1" dirty="0" err="1"/>
              <a:t>sicheren</a:t>
            </a:r>
            <a:r>
              <a:rPr lang="en-US" sz="2600" b="1" dirty="0"/>
              <a:t> </a:t>
            </a:r>
            <a:r>
              <a:rPr lang="en-US" sz="2600" b="1" dirty="0" err="1"/>
              <a:t>Handlungsspielraums</a:t>
            </a:r>
            <a:r>
              <a:rPr lang="en-US" sz="2600" b="1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411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de-DE" cap="none" dirty="0" err="1">
                <a:solidFill>
                  <a:schemeClr val="tx1"/>
                </a:solidFill>
                <a:cs typeface="Calibri" panose="020F0502020204030204" pitchFamily="34" charset="0"/>
              </a:rPr>
              <a:t>SÜßEN</a:t>
            </a:r>
            <a:r>
              <a:rPr lang="de-DE" cap="none" dirty="0">
                <a:solidFill>
                  <a:schemeClr val="tx1"/>
                </a:solidFill>
                <a:cs typeface="Calibri" panose="020F0502020204030204" pitchFamily="34" charset="0"/>
              </a:rPr>
              <a:t> 2050/2070/2090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9AF2B1-558B-6349-B3CA-F155C1B3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81" y="115390"/>
            <a:ext cx="2171854" cy="28826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1744B1-69D6-D343-85BE-423BD023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65" y="2554658"/>
            <a:ext cx="11364381" cy="335779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888DDDB-FF63-E14B-8055-6BBA0629ED65}"/>
              </a:ext>
            </a:extLst>
          </p:cNvPr>
          <p:cNvSpPr txBox="1"/>
          <p:nvPr/>
        </p:nvSpPr>
        <p:spPr>
          <a:xfrm>
            <a:off x="5514195" y="6465611"/>
            <a:ext cx="6439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lokale-klimaanpassung.de</a:t>
            </a:r>
            <a:r>
              <a:rPr lang="en-US" sz="1200" dirty="0"/>
              <a:t>/wp-content/uploads/2021/05/08117049_Suessen_steckbrief.pdf</a:t>
            </a:r>
          </a:p>
        </p:txBody>
      </p:sp>
    </p:spTree>
    <p:extLst>
      <p:ext uri="{BB962C8B-B14F-4D97-AF65-F5344CB8AC3E}">
        <p14:creationId xmlns:p14="http://schemas.microsoft.com/office/powerpoint/2010/main" val="380232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de-DE" dirty="0"/>
              <a:t>Globale Trends</a:t>
            </a:r>
          </a:p>
        </p:txBody>
      </p:sp>
      <p:pic>
        <p:nvPicPr>
          <p:cNvPr id="4098" name="Picture 2" descr="ICE Gateway Smart City/Village">
            <a:extLst>
              <a:ext uri="{FF2B5EF4-FFF2-40B4-BE49-F238E27FC236}">
                <a16:creationId xmlns:a16="http://schemas.microsoft.com/office/drawing/2014/main" id="{8F887DA8-B401-B748-99D8-9D9A3A3D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3" y="1981539"/>
            <a:ext cx="4123047" cy="41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E130E9C-B956-674D-AA03-41F0588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660" y="2326313"/>
            <a:ext cx="6615519" cy="4123046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Möglichkeiten z. effizienteren Nutzung von Ressourcen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z.B. durch die Optimierung der Ausnutzung bestehender Infrastrukturen/Güter/Flächen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Neue Möglichkeiten 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Produktion (z.B. neue Produktionstechniken wie 3D Druck)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Distribution (z.B. direkter Vertrieb; Leasing-modelle)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Konsum (z.B. Sharing </a:t>
            </a:r>
            <a:r>
              <a:rPr lang="de-DE" dirty="0" err="1"/>
              <a:t>Economies</a:t>
            </a:r>
            <a:r>
              <a:rPr lang="de-DE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97D9E2-1FBC-2D4F-9FCD-DB00B2868EED}"/>
              </a:ext>
            </a:extLst>
          </p:cNvPr>
          <p:cNvSpPr/>
          <p:nvPr/>
        </p:nvSpPr>
        <p:spPr>
          <a:xfrm>
            <a:off x="6660629" y="0"/>
            <a:ext cx="5531371" cy="2758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2. Intelligente Technik und 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1812350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051_TF22378848.potx" id="{0DF01297-B667-4CDC-AA01-93DDD544AF65}" vid="{09B86540-B41D-42E9-BA95-47A6BAC2769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746</Words>
  <Application>Microsoft Macintosh PowerPoint</Application>
  <PresentationFormat>Breitbild</PresentationFormat>
  <Paragraphs>140</Paragraphs>
  <Slides>21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Tw Cen MT</vt:lpstr>
      <vt:lpstr>Tw Cen MT Condensed</vt:lpstr>
      <vt:lpstr>Wingdings 3</vt:lpstr>
      <vt:lpstr>Integral</vt:lpstr>
      <vt:lpstr>ZUKUNFTSFÄHIGES SÜßEN</vt:lpstr>
      <vt:lpstr>Vorstellung</vt:lpstr>
      <vt:lpstr>Was Kann ein Geograph zum Thema Gewerbegebiet beitragen und was nicht?</vt:lpstr>
      <vt:lpstr>Programm</vt:lpstr>
      <vt:lpstr>Trends: Global und Vor Ort</vt:lpstr>
      <vt:lpstr>PowerPoint-Präsentation</vt:lpstr>
      <vt:lpstr>Globale Trends </vt:lpstr>
      <vt:lpstr>SÜßEN 2050/2070/2090</vt:lpstr>
      <vt:lpstr>Globale Trends</vt:lpstr>
      <vt:lpstr>SÜßEN 2050/2070/2090</vt:lpstr>
      <vt:lpstr>Globale Trends </vt:lpstr>
      <vt:lpstr>SÜßEN 2050/2070/2090</vt:lpstr>
      <vt:lpstr>Zukunftsfähiges Wirtschaften</vt:lpstr>
      <vt:lpstr>PowerPoint-Präsentation</vt:lpstr>
      <vt:lpstr>Zukunftsfähiges Wirtschaften</vt:lpstr>
      <vt:lpstr>Zukunftsfähiges Wirtschaften</vt:lpstr>
      <vt:lpstr>Zukunftsfähiges Wirtschaften</vt:lpstr>
      <vt:lpstr>Zukunftsfähiges Wirtschaften</vt:lpstr>
      <vt:lpstr>Visionen für SÜßEN </vt:lpstr>
      <vt:lpstr>Visionen</vt:lpstr>
      <vt:lpstr>Visionen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Zukunftsfähiges Süßen</dc:title>
  <dc:creator>Microsoft Office User</dc:creator>
  <cp:lastModifiedBy>Microsoft Office User</cp:lastModifiedBy>
  <cp:revision>75</cp:revision>
  <dcterms:created xsi:type="dcterms:W3CDTF">2021-07-13T06:53:02Z</dcterms:created>
  <dcterms:modified xsi:type="dcterms:W3CDTF">2021-07-14T10:04:15Z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